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8" r:id="rId2"/>
    <p:sldId id="264" r:id="rId3"/>
    <p:sldId id="266" r:id="rId4"/>
    <p:sldId id="267" r:id="rId5"/>
    <p:sldId id="268" r:id="rId6"/>
    <p:sldId id="270" r:id="rId7"/>
    <p:sldId id="269" r:id="rId8"/>
    <p:sldId id="271" r:id="rId9"/>
    <p:sldId id="273" r:id="rId10"/>
    <p:sldId id="278" r:id="rId11"/>
    <p:sldId id="279" r:id="rId12"/>
    <p:sldId id="281" r:id="rId13"/>
    <p:sldId id="280" r:id="rId14"/>
    <p:sldId id="282" r:id="rId15"/>
    <p:sldId id="283" r:id="rId16"/>
    <p:sldId id="284" r:id="rId17"/>
    <p:sldId id="286" r:id="rId18"/>
    <p:sldId id="287" r:id="rId19"/>
    <p:sldId id="289" r:id="rId20"/>
    <p:sldId id="274" r:id="rId21"/>
    <p:sldId id="276" r:id="rId22"/>
    <p:sldId id="28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0A939B6-E1D7-413A-A139-50DD3C0271A4}">
          <p14:sldIdLst>
            <p14:sldId id="258"/>
            <p14:sldId id="264"/>
            <p14:sldId id="266"/>
            <p14:sldId id="267"/>
            <p14:sldId id="268"/>
            <p14:sldId id="270"/>
            <p14:sldId id="269"/>
            <p14:sldId id="271"/>
          </p14:sldIdLst>
        </p14:section>
        <p14:section name="Untitled Section" id="{32DD6016-33A9-403A-A037-A0CC1ED5CBFB}">
          <p14:sldIdLst>
            <p14:sldId id="273"/>
            <p14:sldId id="278"/>
            <p14:sldId id="279"/>
            <p14:sldId id="281"/>
            <p14:sldId id="280"/>
            <p14:sldId id="282"/>
            <p14:sldId id="283"/>
            <p14:sldId id="284"/>
            <p14:sldId id="286"/>
            <p14:sldId id="287"/>
            <p14:sldId id="289"/>
            <p14:sldId id="274"/>
            <p14:sldId id="276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753A4D-FDBF-42AB-B951-E13CA7229D3A}" v="1" dt="2024-06-23T16:10:58.2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5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4032" y="-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us Schreyre" userId="48a73d7551cdabbd" providerId="LiveId" clId="{D2753A4D-FDBF-42AB-B951-E13CA7229D3A}"/>
    <pc:docChg chg="custSel addSld delSld modSld sldOrd modSection">
      <pc:chgData name="Markus Schreyre" userId="48a73d7551cdabbd" providerId="LiveId" clId="{D2753A4D-FDBF-42AB-B951-E13CA7229D3A}" dt="2024-06-23T22:04:25.049" v="748" actId="729"/>
      <pc:docMkLst>
        <pc:docMk/>
      </pc:docMkLst>
      <pc:sldChg chg="mod modShow">
        <pc:chgData name="Markus Schreyre" userId="48a73d7551cdabbd" providerId="LiveId" clId="{D2753A4D-FDBF-42AB-B951-E13CA7229D3A}" dt="2024-06-23T22:04:02.682" v="747" actId="729"/>
        <pc:sldMkLst>
          <pc:docMk/>
          <pc:sldMk cId="0" sldId="258"/>
        </pc:sldMkLst>
      </pc:sldChg>
      <pc:sldChg chg="mod modShow">
        <pc:chgData name="Markus Schreyre" userId="48a73d7551cdabbd" providerId="LiveId" clId="{D2753A4D-FDBF-42AB-B951-E13CA7229D3A}" dt="2024-06-23T22:04:02.682" v="747" actId="729"/>
        <pc:sldMkLst>
          <pc:docMk/>
          <pc:sldMk cId="1273212312" sldId="268"/>
        </pc:sldMkLst>
      </pc:sldChg>
      <pc:sldChg chg="mod modShow">
        <pc:chgData name="Markus Schreyre" userId="48a73d7551cdabbd" providerId="LiveId" clId="{D2753A4D-FDBF-42AB-B951-E13CA7229D3A}" dt="2024-06-23T22:04:02.682" v="747" actId="729"/>
        <pc:sldMkLst>
          <pc:docMk/>
          <pc:sldMk cId="1339921751" sldId="270"/>
        </pc:sldMkLst>
      </pc:sldChg>
      <pc:sldChg chg="mod ord modShow">
        <pc:chgData name="Markus Schreyre" userId="48a73d7551cdabbd" providerId="LiveId" clId="{D2753A4D-FDBF-42AB-B951-E13CA7229D3A}" dt="2024-06-23T22:04:25.049" v="748" actId="729"/>
        <pc:sldMkLst>
          <pc:docMk/>
          <pc:sldMk cId="536963107" sldId="274"/>
        </pc:sldMkLst>
      </pc:sldChg>
      <pc:sldChg chg="modSp mod ord modShow">
        <pc:chgData name="Markus Schreyre" userId="48a73d7551cdabbd" providerId="LiveId" clId="{D2753A4D-FDBF-42AB-B951-E13CA7229D3A}" dt="2024-06-23T22:04:25.049" v="748" actId="729"/>
        <pc:sldMkLst>
          <pc:docMk/>
          <pc:sldMk cId="1434197496" sldId="276"/>
        </pc:sldMkLst>
        <pc:spChg chg="mod">
          <ac:chgData name="Markus Schreyre" userId="48a73d7551cdabbd" providerId="LiveId" clId="{D2753A4D-FDBF-42AB-B951-E13CA7229D3A}" dt="2024-06-23T16:28:02.466" v="437" actId="20577"/>
          <ac:spMkLst>
            <pc:docMk/>
            <pc:sldMk cId="1434197496" sldId="276"/>
            <ac:spMk id="8" creationId="{5885F0F1-A8EF-EAE4-4ED9-05F973379CAA}"/>
          </ac:spMkLst>
        </pc:spChg>
      </pc:sldChg>
      <pc:sldChg chg="add mod modShow">
        <pc:chgData name="Markus Schreyre" userId="48a73d7551cdabbd" providerId="LiveId" clId="{D2753A4D-FDBF-42AB-B951-E13CA7229D3A}" dt="2024-06-23T22:04:25.049" v="748" actId="729"/>
        <pc:sldMkLst>
          <pc:docMk/>
          <pc:sldMk cId="42503497" sldId="283"/>
        </pc:sldMkLst>
      </pc:sldChg>
      <pc:sldChg chg="modSp add mod ord modShow">
        <pc:chgData name="Markus Schreyre" userId="48a73d7551cdabbd" providerId="LiveId" clId="{D2753A4D-FDBF-42AB-B951-E13CA7229D3A}" dt="2024-06-23T22:04:25.049" v="748" actId="729"/>
        <pc:sldMkLst>
          <pc:docMk/>
          <pc:sldMk cId="862930758" sldId="284"/>
        </pc:sldMkLst>
        <pc:spChg chg="mod">
          <ac:chgData name="Markus Schreyre" userId="48a73d7551cdabbd" providerId="LiveId" clId="{D2753A4D-FDBF-42AB-B951-E13CA7229D3A}" dt="2024-06-23T16:10:46.167" v="16" actId="20577"/>
          <ac:spMkLst>
            <pc:docMk/>
            <pc:sldMk cId="862930758" sldId="284"/>
            <ac:spMk id="172" creationId="{00000000-0000-0000-0000-000000000000}"/>
          </ac:spMkLst>
        </pc:spChg>
      </pc:sldChg>
      <pc:sldChg chg="modSp new del mod">
        <pc:chgData name="Markus Schreyre" userId="48a73d7551cdabbd" providerId="LiveId" clId="{D2753A4D-FDBF-42AB-B951-E13CA7229D3A}" dt="2024-06-23T16:11:09.650" v="20" actId="47"/>
        <pc:sldMkLst>
          <pc:docMk/>
          <pc:sldMk cId="3549430670" sldId="285"/>
        </pc:sldMkLst>
        <pc:spChg chg="mod">
          <ac:chgData name="Markus Schreyre" userId="48a73d7551cdabbd" providerId="LiveId" clId="{D2753A4D-FDBF-42AB-B951-E13CA7229D3A}" dt="2024-06-23T16:10:58.222" v="19" actId="27636"/>
          <ac:spMkLst>
            <pc:docMk/>
            <pc:sldMk cId="3549430670" sldId="285"/>
            <ac:spMk id="3" creationId="{226B4747-D72F-F0B9-C05B-02D01897EFE3}"/>
          </ac:spMkLst>
        </pc:spChg>
      </pc:sldChg>
      <pc:sldChg chg="modSp add mod modShow">
        <pc:chgData name="Markus Schreyre" userId="48a73d7551cdabbd" providerId="LiveId" clId="{D2753A4D-FDBF-42AB-B951-E13CA7229D3A}" dt="2024-06-23T22:04:25.049" v="748" actId="729"/>
        <pc:sldMkLst>
          <pc:docMk/>
          <pc:sldMk cId="2669634722" sldId="286"/>
        </pc:sldMkLst>
        <pc:spChg chg="mod">
          <ac:chgData name="Markus Schreyre" userId="48a73d7551cdabbd" providerId="LiveId" clId="{D2753A4D-FDBF-42AB-B951-E13CA7229D3A}" dt="2024-06-23T16:17:01.075" v="137" actId="20577"/>
          <ac:spMkLst>
            <pc:docMk/>
            <pc:sldMk cId="2669634722" sldId="286"/>
            <ac:spMk id="8" creationId="{5885F0F1-A8EF-EAE4-4ED9-05F973379CAA}"/>
          </ac:spMkLst>
        </pc:spChg>
        <pc:spChg chg="mod">
          <ac:chgData name="Markus Schreyre" userId="48a73d7551cdabbd" providerId="LiveId" clId="{D2753A4D-FDBF-42AB-B951-E13CA7229D3A}" dt="2024-06-23T16:12:59.972" v="69" actId="20577"/>
          <ac:spMkLst>
            <pc:docMk/>
            <pc:sldMk cId="2669634722" sldId="286"/>
            <ac:spMk id="188" creationId="{00000000-0000-0000-0000-000000000000}"/>
          </ac:spMkLst>
        </pc:spChg>
      </pc:sldChg>
      <pc:sldChg chg="modSp add mod ord modShow">
        <pc:chgData name="Markus Schreyre" userId="48a73d7551cdabbd" providerId="LiveId" clId="{D2753A4D-FDBF-42AB-B951-E13CA7229D3A}" dt="2024-06-23T22:04:25.049" v="748" actId="729"/>
        <pc:sldMkLst>
          <pc:docMk/>
          <pc:sldMk cId="3598372166" sldId="287"/>
        </pc:sldMkLst>
        <pc:spChg chg="mod">
          <ac:chgData name="Markus Schreyre" userId="48a73d7551cdabbd" providerId="LiveId" clId="{D2753A4D-FDBF-42AB-B951-E13CA7229D3A}" dt="2024-06-23T16:17:30.551" v="145" actId="20577"/>
          <ac:spMkLst>
            <pc:docMk/>
            <pc:sldMk cId="3598372166" sldId="287"/>
            <ac:spMk id="188" creationId="{00000000-0000-0000-0000-000000000000}"/>
          </ac:spMkLst>
        </pc:spChg>
      </pc:sldChg>
      <pc:sldChg chg="modSp add mod ord modShow">
        <pc:chgData name="Markus Schreyre" userId="48a73d7551cdabbd" providerId="LiveId" clId="{D2753A4D-FDBF-42AB-B951-E13CA7229D3A}" dt="2024-06-23T22:04:25.049" v="748" actId="729"/>
        <pc:sldMkLst>
          <pc:docMk/>
          <pc:sldMk cId="543368158" sldId="288"/>
        </pc:sldMkLst>
        <pc:spChg chg="mod">
          <ac:chgData name="Markus Schreyre" userId="48a73d7551cdabbd" providerId="LiveId" clId="{D2753A4D-FDBF-42AB-B951-E13CA7229D3A}" dt="2024-06-23T16:24:58.781" v="400" actId="20577"/>
          <ac:spMkLst>
            <pc:docMk/>
            <pc:sldMk cId="543368158" sldId="288"/>
            <ac:spMk id="8" creationId="{5885F0F1-A8EF-EAE4-4ED9-05F973379CAA}"/>
          </ac:spMkLst>
        </pc:spChg>
        <pc:spChg chg="mod">
          <ac:chgData name="Markus Schreyre" userId="48a73d7551cdabbd" providerId="LiveId" clId="{D2753A4D-FDBF-42AB-B951-E13CA7229D3A}" dt="2024-06-23T16:25:14.302" v="423" actId="20577"/>
          <ac:spMkLst>
            <pc:docMk/>
            <pc:sldMk cId="543368158" sldId="288"/>
            <ac:spMk id="188" creationId="{00000000-0000-0000-0000-000000000000}"/>
          </ac:spMkLst>
        </pc:spChg>
        <pc:picChg chg="mod">
          <ac:chgData name="Markus Schreyre" userId="48a73d7551cdabbd" providerId="LiveId" clId="{D2753A4D-FDBF-42AB-B951-E13CA7229D3A}" dt="2024-06-23T16:20:43.060" v="151" actId="1076"/>
          <ac:picMkLst>
            <pc:docMk/>
            <pc:sldMk cId="543368158" sldId="288"/>
            <ac:picMk id="2" creationId="{2927D44B-A1BA-0F07-16EE-FAE28D174FEF}"/>
          </ac:picMkLst>
        </pc:picChg>
      </pc:sldChg>
      <pc:sldChg chg="add del">
        <pc:chgData name="Markus Schreyre" userId="48a73d7551cdabbd" providerId="LiveId" clId="{D2753A4D-FDBF-42AB-B951-E13CA7229D3A}" dt="2024-06-23T16:20:36.864" v="147" actId="2696"/>
        <pc:sldMkLst>
          <pc:docMk/>
          <pc:sldMk cId="706140426" sldId="288"/>
        </pc:sldMkLst>
      </pc:sldChg>
      <pc:sldChg chg="modSp add mod modShow">
        <pc:chgData name="Markus Schreyre" userId="48a73d7551cdabbd" providerId="LiveId" clId="{D2753A4D-FDBF-42AB-B951-E13CA7229D3A}" dt="2024-06-23T22:04:25.049" v="748" actId="729"/>
        <pc:sldMkLst>
          <pc:docMk/>
          <pc:sldMk cId="3912099161" sldId="289"/>
        </pc:sldMkLst>
        <pc:spChg chg="mod">
          <ac:chgData name="Markus Schreyre" userId="48a73d7551cdabbd" providerId="LiveId" clId="{D2753A4D-FDBF-42AB-B951-E13CA7229D3A}" dt="2024-06-23T16:30:42.052" v="744" actId="20577"/>
          <ac:spMkLst>
            <pc:docMk/>
            <pc:sldMk cId="3912099161" sldId="289"/>
            <ac:spMk id="8" creationId="{5885F0F1-A8EF-EAE4-4ED9-05F973379CAA}"/>
          </ac:spMkLst>
        </pc:spChg>
        <pc:spChg chg="mod">
          <ac:chgData name="Markus Schreyre" userId="48a73d7551cdabbd" providerId="LiveId" clId="{D2753A4D-FDBF-42AB-B951-E13CA7229D3A}" dt="2024-06-23T16:28:46.855" v="484" actId="20577"/>
          <ac:spMkLst>
            <pc:docMk/>
            <pc:sldMk cId="3912099161" sldId="289"/>
            <ac:spMk id="18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49" y="5919524"/>
            <a:ext cx="10985502" cy="31849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3598433"/>
            <a:ext cx="10985500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4172" y="6486708"/>
            <a:ext cx="243656" cy="241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968354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229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950350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156060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4762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229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006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Large rock formation under dark clouds with a dirt road in the foreground"/>
          <p:cNvSpPr>
            <a:spLocks noGrp="1"/>
          </p:cNvSpPr>
          <p:nvPr>
            <p:ph type="pic" idx="22"/>
          </p:nvPr>
        </p:nvSpPr>
        <p:spPr>
          <a:xfrm>
            <a:off x="3190100" y="631924"/>
            <a:ext cx="11264901" cy="559673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389878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4762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2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229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006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55771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4762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2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229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8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006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188988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603248" y="2266950"/>
            <a:ext cx="10985502" cy="2324100"/>
          </a:xfrm>
          <a:prstGeom prst="rect">
            <a:avLst/>
          </a:prstGeom>
        </p:spPr>
        <p:txBody>
          <a:bodyPr anchor="ctr"/>
          <a:lstStyle>
            <a:lvl1pPr>
              <a:defRPr sz="5800" b="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88825"/>
            <a:ext cx="243656" cy="241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407657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476250"/>
            <a:ext cx="10985500" cy="717475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229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256619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476250"/>
            <a:ext cx="10985500" cy="71755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229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1pPr>
            <a:lvl2pPr marL="0" indent="2286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2pPr>
            <a:lvl3pPr marL="0" indent="4572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3pPr>
            <a:lvl4pPr marL="0" indent="6858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4pPr>
            <a:lvl5pPr marL="0" indent="9144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144705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460422"/>
            <a:ext cx="10985500" cy="193715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146579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4131090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Fact information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467629"/>
            <a:ext cx="10985500" cy="367953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0863578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40413" y="5337727"/>
            <a:ext cx="10074626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876962" y="2469930"/>
            <a:ext cx="10438077" cy="1918140"/>
          </a:xfrm>
          <a:prstGeom prst="rect">
            <a:avLst/>
          </a:prstGeom>
        </p:spPr>
        <p:txBody>
          <a:bodyPr anchor="ctr"/>
          <a:lstStyle>
            <a:lvl1pPr marL="319462" indent="-2349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19462" indent="-63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19462" indent="2222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19462" indent="4508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19462" indent="6794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179995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wild plants growing between rocks"/>
          <p:cNvSpPr>
            <a:spLocks noGrp="1"/>
          </p:cNvSpPr>
          <p:nvPr>
            <p:ph type="pic" sz="quarter" idx="21"/>
          </p:nvPr>
        </p:nvSpPr>
        <p:spPr>
          <a:xfrm>
            <a:off x="7715250" y="3542705"/>
            <a:ext cx="4064000" cy="27051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Large rock formation under dark clouds with a dirt road in the foreground"/>
          <p:cNvSpPr>
            <a:spLocks noGrp="1"/>
          </p:cNvSpPr>
          <p:nvPr>
            <p:ph type="pic" idx="22"/>
          </p:nvPr>
        </p:nvSpPr>
        <p:spPr>
          <a:xfrm>
            <a:off x="-1466850" y="635000"/>
            <a:ext cx="11349567" cy="5638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Close-up of a wild plant growing between lava rocks"/>
          <p:cNvSpPr>
            <a:spLocks noGrp="1"/>
          </p:cNvSpPr>
          <p:nvPr>
            <p:ph type="pic" sz="quarter" idx="23"/>
          </p:nvPr>
        </p:nvSpPr>
        <p:spPr>
          <a:xfrm>
            <a:off x="7715250" y="635000"/>
            <a:ext cx="4064000" cy="270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049917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waterfall surrounded by a green rocky landscape"/>
          <p:cNvSpPr>
            <a:spLocks noGrp="1"/>
          </p:cNvSpPr>
          <p:nvPr>
            <p:ph type="pic" idx="21"/>
          </p:nvPr>
        </p:nvSpPr>
        <p:spPr>
          <a:xfrm>
            <a:off x="-755650" y="-1860550"/>
            <a:ext cx="14255750" cy="95151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804458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038315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476250"/>
            <a:ext cx="10985500" cy="716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2124252"/>
            <a:ext cx="10985500" cy="4128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86708"/>
            <a:ext cx="243656" cy="2410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92100">
              <a:lnSpc>
                <a:spcPct val="100000"/>
              </a:lnSpc>
              <a:spcBef>
                <a:spcPts val="0"/>
              </a:spcBef>
              <a:defRPr sz="9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93057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transition spd="med"/>
  <p:txStyles>
    <p:titleStyle>
      <a:lvl1pPr marL="0" marR="0" indent="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048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6096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9144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12192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15240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18288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21336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24384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27432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563998" y="-97291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he Vestibulo-Ocular Reflex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The </a:t>
            </a:r>
            <a:r>
              <a:rPr dirty="0" err="1"/>
              <a:t>Vestibulo</a:t>
            </a:r>
            <a:r>
              <a:rPr dirty="0"/>
              <a:t>-</a:t>
            </a:r>
            <a:r>
              <a:rPr lang="en-US" dirty="0"/>
              <a:t>Spinal</a:t>
            </a:r>
            <a:r>
              <a:rPr dirty="0"/>
              <a:t> Reflex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93026" y="-280106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427235"/>
            <a:ext cx="10985501" cy="7165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Vestibulo</a:t>
            </a:r>
            <a:r>
              <a:rPr lang="en-US" dirty="0"/>
              <a:t>-Spinal Reflex</a:t>
            </a:r>
            <a:endParaRPr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2127765"/>
            <a:ext cx="10370147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Vestibulospinal </a:t>
            </a: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reflex is crucial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 posture and balance control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It responds to head movements, tilting and orientation of the whole body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 </a:t>
            </a: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or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iginates from vestibular nuclei in brainstem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Descends through brainstem and spinal cord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Two Divisions: lateral (LVST) and medial (MVST) vestibulospinal tracts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LVST facilitates ipsilateral extensor muscle activity for posture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MVST influences neck muscle control for head stabilization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comparison to the VOR which stabilizes gaze during head movements, ensuring clear vision, the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VSR adjusts muscle tone and posture to maintain balance and stability </a:t>
            </a:r>
          </a:p>
        </p:txBody>
      </p:sp>
    </p:spTree>
    <p:extLst>
      <p:ext uri="{BB962C8B-B14F-4D97-AF65-F5344CB8AC3E}">
        <p14:creationId xmlns:p14="http://schemas.microsoft.com/office/powerpoint/2010/main" val="3852535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93026" y="-280106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681758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 err="1"/>
              <a:t>Vestibulo</a:t>
            </a:r>
            <a:r>
              <a:rPr lang="en-US" sz="3200" dirty="0"/>
              <a:t>-Spinal Reflex Assessment: </a:t>
            </a:r>
            <a:br>
              <a:rPr lang="en-US" sz="3200" dirty="0"/>
            </a:br>
            <a:r>
              <a:rPr lang="en-US" sz="3200" dirty="0"/>
              <a:t>Narrow Stance – Static Head Position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2615214"/>
            <a:ext cx="734106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Get your client in a narrow stance and have them stand still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Stand behind them to secure them in case of losing balance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Tell them to close their eyes (additional difficulty)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Look for swaying and signs of balance loss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3864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93026" y="-280106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681758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 err="1"/>
              <a:t>Vestibulo</a:t>
            </a:r>
            <a:r>
              <a:rPr lang="en-US" sz="3200" dirty="0"/>
              <a:t>-Spinal Reflex Assessment: </a:t>
            </a:r>
            <a:br>
              <a:rPr lang="en-US" sz="3200" dirty="0"/>
            </a:br>
            <a:r>
              <a:rPr lang="en-US" sz="3200" dirty="0"/>
              <a:t>Narrow Stance – Dynamic Head Movements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2430548"/>
            <a:ext cx="7341060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Get your client in a narrow stance and have them stand still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Stand behind them to secure them in case of losing balance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Tell them to close their eyes (additional difficulty)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them move their heads in all 8 directions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Look for swaying and signs of balance loss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41129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93026" y="-280106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681758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 err="1"/>
              <a:t>Vestibulo</a:t>
            </a:r>
            <a:r>
              <a:rPr lang="en-US" sz="3200" dirty="0"/>
              <a:t>-Spinal Reflex Assessment: </a:t>
            </a:r>
            <a:br>
              <a:rPr lang="en-US" sz="3200" dirty="0"/>
            </a:br>
            <a:r>
              <a:rPr lang="en-US" sz="3200" dirty="0"/>
              <a:t>Tandem Walks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2615214"/>
            <a:ext cx="734106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your clients walk in a straight line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Depending on the fitness level cue heel to toes, when it’s too hard increase the width and distance of their steps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Tell them to close their eyes (additional difficulty)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Look for swaying and signs of balance loss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21231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93026" y="-280106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681758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 err="1"/>
              <a:t>Vestibulo</a:t>
            </a:r>
            <a:r>
              <a:rPr lang="en-US" sz="3200" dirty="0"/>
              <a:t>-Spinal Reflex Assessment: </a:t>
            </a:r>
            <a:br>
              <a:rPr lang="en-US" sz="3200" dirty="0"/>
            </a:br>
            <a:r>
              <a:rPr lang="en-US" sz="3200" dirty="0"/>
              <a:t>Tandem Walks – Dynamic Head Movements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2245882"/>
            <a:ext cx="7341060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your clients walk in a straight line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Depending on the fitness level cue heel to toes, when it’s too hard increase the width and distance of their steps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Tell them to close their eyes (additional difficulty)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Have them move their head into different directions to isolate the accuracy of your assessment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Look for swaying and signs of balance loss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92175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93026" y="-280106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681758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 err="1"/>
              <a:t>Vestibulo</a:t>
            </a:r>
            <a:r>
              <a:rPr lang="en-US" sz="3200" dirty="0"/>
              <a:t>-Spinal Reflex Assessment: </a:t>
            </a:r>
            <a:br>
              <a:rPr lang="en-US" sz="3200" dirty="0"/>
            </a:br>
            <a:r>
              <a:rPr lang="en-US" sz="3200" dirty="0" err="1"/>
              <a:t>Pertubation</a:t>
            </a:r>
            <a:r>
              <a:rPr lang="en-US" sz="3200" dirty="0"/>
              <a:t> 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1922717"/>
            <a:ext cx="734106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Get your client in a narrow or shoulder width stance and have them stand still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Stand behind them to secure them in case of losing balance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Tell them to close their eyes (additional difficulty)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Apply soft taps on each shoulder and see how well they’re able to recover from it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Look for swaying and signs of balance loss – side to side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86431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-765824" y="-178954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442993" y="989608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 err="1"/>
              <a:t>Vestibulo</a:t>
            </a:r>
            <a:r>
              <a:rPr lang="en-US" sz="3200" dirty="0"/>
              <a:t>-Spinal Reflex Assessment: </a:t>
            </a:r>
            <a:br>
              <a:rPr lang="en-US" sz="3200" dirty="0"/>
            </a:br>
            <a:r>
              <a:rPr lang="en-US" sz="3200" dirty="0" err="1"/>
              <a:t>Pertubation</a:t>
            </a:r>
            <a:r>
              <a:rPr lang="en-US" sz="3200" dirty="0"/>
              <a:t> with head position changes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9250" y="1544466"/>
            <a:ext cx="734106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Get your client in a narrow or shoulder width stance and have them stand still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Stand behind them to secure them in case of losing balance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Tell them to close their eyes (additional difficulty)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Have them hold their in various directions to make your assessment even more precise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Apply soft taps on each shoulder and see how well they’re able to recover from it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Look for swaying and signs of balance loss – side to side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23579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563998" y="-97291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he Vestibulo-Ocular Reflex"/>
          <p:cNvSpPr txBox="1">
            <a:spLocks noGrp="1"/>
          </p:cNvSpPr>
          <p:nvPr>
            <p:ph type="ctrTitle"/>
          </p:nvPr>
        </p:nvSpPr>
        <p:spPr>
          <a:xfrm>
            <a:off x="603249" y="1611346"/>
            <a:ext cx="10985502" cy="23241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Otolith Organs - Assessments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470365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563998" y="-97291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he Vestibulo-Ocular Reflex"/>
          <p:cNvSpPr txBox="1">
            <a:spLocks noGrp="1"/>
          </p:cNvSpPr>
          <p:nvPr>
            <p:ph type="ctrTitle"/>
          </p:nvPr>
        </p:nvSpPr>
        <p:spPr>
          <a:xfrm>
            <a:off x="603249" y="1611346"/>
            <a:ext cx="10985502" cy="23241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Otolith Organs – </a:t>
            </a:r>
            <a:br>
              <a:rPr lang="en-US" dirty="0"/>
            </a:br>
            <a:r>
              <a:rPr lang="en-US" dirty="0"/>
              <a:t>Utricle Assessments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115765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04536" y="-11050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895610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/>
              <a:t>Utricle Assessment – Head Tilts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3723209"/>
            <a:ext cx="73410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885F0F1-A8EF-EAE4-4ED9-05F973379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12" y="2546080"/>
            <a:ext cx="6577781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your client look at a small business card, vision chart that they hold in their hands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Arial" panose="020B0604020202020204" pitchFamily="34" charset="0"/>
              </a:rPr>
              <a:t>Have them tilt their head to the left and make them read the business card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Switch sides and </a:t>
            </a:r>
            <a:r>
              <a:rPr lang="en-US" altLang="en-US" dirty="0">
                <a:latin typeface="Arial" panose="020B0604020202020204" pitchFamily="34" charset="0"/>
              </a:rPr>
              <a:t>ask them which side feels clearer, easier to read from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59166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04536" y="-11050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895610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/>
              <a:t>Utricle Assessment – Head Tilts with balance challenge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3723209"/>
            <a:ext cx="73410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885F0F1-A8EF-EAE4-4ED9-05F973379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12" y="2546082"/>
            <a:ext cx="6577781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your client look at a small target in front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Arial" panose="020B0604020202020204" pitchFamily="34" charset="0"/>
              </a:rPr>
              <a:t>Get them into position that challenges their balance – e.g. one leg stance, tandem stance, narrow stance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them tilt their head to </a:t>
            </a:r>
            <a:r>
              <a:rPr lang="en-US" altLang="en-US" dirty="0">
                <a:latin typeface="Arial" panose="020B0604020202020204" pitchFamily="34" charset="0"/>
              </a:rPr>
              <a:t>one side then to the other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Observe sway, loss of balance, increased activity in the lower body (e.g. shaking of the foot, etc.)</a:t>
            </a:r>
          </a:p>
        </p:txBody>
      </p:sp>
    </p:spTree>
    <p:extLst>
      <p:ext uri="{BB962C8B-B14F-4D97-AF65-F5344CB8AC3E}">
        <p14:creationId xmlns:p14="http://schemas.microsoft.com/office/powerpoint/2010/main" val="407045776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04536" y="-11050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895610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/>
              <a:t>Utricle Assessment – Full Body Side Tilts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3723209"/>
            <a:ext cx="73410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885F0F1-A8EF-EAE4-4ED9-05F973379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12" y="2546082"/>
            <a:ext cx="6577781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your client look at a small </a:t>
            </a:r>
            <a:r>
              <a:rPr lang="en-US" altLang="en-US" dirty="0">
                <a:latin typeface="Arial" panose="020B0604020202020204" pitchFamily="34" charset="0"/>
              </a:rPr>
              <a:t>target in the distance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Arial" panose="020B0604020202020204" pitchFamily="34" charset="0"/>
              </a:rPr>
              <a:t>Pick a stance that they feel comfortable 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Arial" panose="020B0604020202020204" pitchFamily="34" charset="0"/>
              </a:rPr>
              <a:t>Have them tilt their head and spine first to one side then the other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Arial" panose="020B0604020202020204" pitchFamily="34" charset="0"/>
              </a:rPr>
              <a:t>Observe possible signs of sway, loss of balance, etc.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9378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04536" y="-11050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968000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/>
              <a:t>Utricle Assessment – Lateral Walks 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3723209"/>
            <a:ext cx="73410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885F0F1-A8EF-EAE4-4ED9-05F973379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12" y="2684582"/>
            <a:ext cx="6577781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your client look at a Snellen Chart, or something they have to read from in the distance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Arial" panose="020B0604020202020204" pitchFamily="34" charset="0"/>
              </a:rPr>
              <a:t>Have them walk side ways to one side then the other, ask for changes in visual clarity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35948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04536" y="-11050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968000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/>
              <a:t>Utricle Assessment – Lateral Walks 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3723209"/>
            <a:ext cx="73410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885F0F1-A8EF-EAE4-4ED9-05F973379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12" y="2684582"/>
            <a:ext cx="6577781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your client look at a Snellen Chart, or something they have to read from in the distance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Arial" panose="020B0604020202020204" pitchFamily="34" charset="0"/>
              </a:rPr>
              <a:t>Have them walk side ways to one side then the other, ask for changes in visual clarity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349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563998" y="-97291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he Vestibulo-Ocular Reflex"/>
          <p:cNvSpPr txBox="1">
            <a:spLocks noGrp="1"/>
          </p:cNvSpPr>
          <p:nvPr>
            <p:ph type="ctrTitle"/>
          </p:nvPr>
        </p:nvSpPr>
        <p:spPr>
          <a:xfrm>
            <a:off x="603249" y="1611346"/>
            <a:ext cx="10985502" cy="23241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Otolith Organs – </a:t>
            </a:r>
            <a:br>
              <a:rPr lang="en-US" dirty="0"/>
            </a:br>
            <a:r>
              <a:rPr lang="en-US" dirty="0"/>
              <a:t>Saccule Assessments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293075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04536" y="-11050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968000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/>
              <a:t>Saccule Assessment – Gym Ball 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3723209"/>
            <a:ext cx="73410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885F0F1-A8EF-EAE4-4ED9-05F973379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12" y="2684582"/>
            <a:ext cx="6577781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your client look at a Snellen Chart, or something they have to read from in the distance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Arial" panose="020B0604020202020204" pitchFamily="34" charset="0"/>
              </a:rPr>
              <a:t>Have them bounce up and down and observe the ability to read clearly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63472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04536" y="-11050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968000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/>
              <a:t>Saccule Assessment – Jumps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3723209"/>
            <a:ext cx="73410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885F0F1-A8EF-EAE4-4ED9-05F973379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12" y="2684582"/>
            <a:ext cx="6577781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your client look at a Snellen Chart, or something they have to read from in the distance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Arial" panose="020B0604020202020204" pitchFamily="34" charset="0"/>
              </a:rPr>
              <a:t>Have them bounce up and down and observe the ability to read clearly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37216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04536" y="-11050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968000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/>
              <a:t>Saccule Assessment – Standing up/Sitting down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3723209"/>
            <a:ext cx="73410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885F0F1-A8EF-EAE4-4ED9-05F973379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12" y="2407584"/>
            <a:ext cx="657778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your client look at a Snellen Chart, or something they have to read from in the distance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Arial" panose="020B0604020202020204" pitchFamily="34" charset="0"/>
              </a:rPr>
              <a:t>Have them sit down &amp; stand up from a chair and ask them to focus on the chart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Arial" panose="020B0604020202020204" pitchFamily="34" charset="0"/>
              </a:rPr>
              <a:t>Ask if they discover a difference in visual clarity – sitting down vs. standing up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09916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563998" y="-97291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he Vestibulo-Ocular Reflex"/>
          <p:cNvSpPr txBox="1">
            <a:spLocks noGrp="1"/>
          </p:cNvSpPr>
          <p:nvPr>
            <p:ph type="ctrTitle"/>
          </p:nvPr>
        </p:nvSpPr>
        <p:spPr>
          <a:xfrm>
            <a:off x="603249" y="1611346"/>
            <a:ext cx="10985502" cy="23241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VOR-C assessments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696310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93026" y="-280106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681758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/>
              <a:t>VOR Suppression (VOR-S)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3723209"/>
            <a:ext cx="73410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A computer screen shot of a computer screen">
            <a:extLst>
              <a:ext uri="{FF2B5EF4-FFF2-40B4-BE49-F238E27FC236}">
                <a16:creationId xmlns:a16="http://schemas.microsoft.com/office/drawing/2014/main" id="{14831F7A-A4AF-9FDC-C22C-017A812F38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5" t="7821" r="41562" b="3716"/>
          <a:stretch/>
        </p:blipFill>
        <p:spPr>
          <a:xfrm>
            <a:off x="7130845" y="269394"/>
            <a:ext cx="2979174" cy="3736974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5885F0F1-A8EF-EAE4-4ED9-05F973379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064" y="-5217421"/>
            <a:ext cx="6577781" cy="11172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It's a neurological mechanism that inhibits the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Vestibulo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-Ocular Reflex (VOR) when not needed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This Occurs during tasks like tracking moving objects or maintaining stable vision during head movements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 </a:t>
            </a:r>
            <a:r>
              <a:rPr lang="en-US" altLang="en-US" dirty="0">
                <a:latin typeface="Arial" panose="020B0604020202020204" pitchFamily="34" charset="0"/>
              </a:rPr>
              <a:t>he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lps prevent unnecessary eye movements that could blur vision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 Involves complex integration of vestibular and is mainly controlled as a reflexive action of vestibular neurons in the vestibular nuclei (brainstem)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Deficits in VORS can impact visual tracking and stability, fall risk and more</a:t>
            </a:r>
          </a:p>
        </p:txBody>
      </p:sp>
      <p:pic>
        <p:nvPicPr>
          <p:cNvPr id="9" name="Picture 8" descr="A computer screen shot of a computer screen&#10;&#10;Description automatically generated">
            <a:extLst>
              <a:ext uri="{FF2B5EF4-FFF2-40B4-BE49-F238E27FC236}">
                <a16:creationId xmlns:a16="http://schemas.microsoft.com/office/drawing/2014/main" id="{551F5295-E5B7-8AB6-0EE9-E47EE51134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7" t="9046" r="42969" b="19267"/>
          <a:stretch/>
        </p:blipFill>
        <p:spPr>
          <a:xfrm>
            <a:off x="9053221" y="3533107"/>
            <a:ext cx="2759286" cy="32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9749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2927D44B-A1BA-0F07-16EE-FAE28D174F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117"/>
          </a:blip>
          <a:stretch>
            <a:fillRect/>
          </a:stretch>
        </p:blipFill>
        <p:spPr>
          <a:xfrm>
            <a:off x="104536" y="-142250"/>
            <a:ext cx="11805948" cy="8432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st 2: Dynamic Visual Acuity"/>
          <p:cNvSpPr txBox="1">
            <a:spLocks noGrp="1"/>
          </p:cNvSpPr>
          <p:nvPr>
            <p:ph type="title"/>
          </p:nvPr>
        </p:nvSpPr>
        <p:spPr>
          <a:xfrm>
            <a:off x="379493" y="1968000"/>
            <a:ext cx="10985501" cy="71658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/>
              <a:t>VOR </a:t>
            </a:r>
            <a:r>
              <a:rPr lang="en-US" sz="3200" dirty="0" err="1"/>
              <a:t>Suppresion</a:t>
            </a:r>
            <a:r>
              <a:rPr lang="en-US" sz="3200" dirty="0"/>
              <a:t> (VOR-S) Assessment</a:t>
            </a:r>
            <a:endParaRPr sz="32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6BC265-7C03-CB9D-EEAE-CA244EDBA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93" y="3723209"/>
            <a:ext cx="73410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885F0F1-A8EF-EAE4-4ED9-05F973379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12" y="2546083"/>
            <a:ext cx="6577781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your client look at a small business card, vision chart that they hold in their hands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them move their head simultaneously with their arm to all 8 cardinal positions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Arial" panose="020B0604020202020204" pitchFamily="34" charset="0"/>
              </a:rPr>
              <a:t>Ask them which direction it is hard to keep the focus/where the letters get blurry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3681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2394</TotalTime>
  <Words>1056</Words>
  <Application>Microsoft Office PowerPoint</Application>
  <PresentationFormat>Widescreen</PresentationFormat>
  <Paragraphs>137</Paragraphs>
  <Slides>22</Slides>
  <Notes>0</Notes>
  <HiddenSlides>16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Helvetica Neue</vt:lpstr>
      <vt:lpstr>Helvetica Neue Medium</vt:lpstr>
      <vt:lpstr>20_BasicBlack</vt:lpstr>
      <vt:lpstr>The Vestibulo-Spinal Reflex</vt:lpstr>
      <vt:lpstr>The Vestibulo-Spinal Reflex</vt:lpstr>
      <vt:lpstr>Vestibulo-Spinal Reflex Assessment:  Narrow Stance – Static Head Position</vt:lpstr>
      <vt:lpstr>Vestibulo-Spinal Reflex Assessment:  Narrow Stance – Dynamic Head Movements</vt:lpstr>
      <vt:lpstr>Vestibulo-Spinal Reflex Assessment:  Tandem Walks</vt:lpstr>
      <vt:lpstr>Vestibulo-Spinal Reflex Assessment:  Tandem Walks – Dynamic Head Movements</vt:lpstr>
      <vt:lpstr>Vestibulo-Spinal Reflex Assessment:  Pertubation </vt:lpstr>
      <vt:lpstr>Vestibulo-Spinal Reflex Assessment:  Pertubation with head position changes</vt:lpstr>
      <vt:lpstr>Otolith Organs - Assessments</vt:lpstr>
      <vt:lpstr>Otolith Organs –  Utricle Assessments</vt:lpstr>
      <vt:lpstr>Utricle Assessment – Head Tilts</vt:lpstr>
      <vt:lpstr>Utricle Assessment – Head Tilts with balance challenge</vt:lpstr>
      <vt:lpstr>Utricle Assessment – Full Body Side Tilts</vt:lpstr>
      <vt:lpstr>Utricle Assessment – Lateral Walks </vt:lpstr>
      <vt:lpstr>Utricle Assessment – Lateral Walks </vt:lpstr>
      <vt:lpstr>Otolith Organs –  Saccule Assessments</vt:lpstr>
      <vt:lpstr>Saccule Assessment – Gym Ball </vt:lpstr>
      <vt:lpstr>Saccule Assessment – Jumps</vt:lpstr>
      <vt:lpstr>Saccule Assessment – Standing up/Sitting down</vt:lpstr>
      <vt:lpstr>VOR-C assessments</vt:lpstr>
      <vt:lpstr>VOR Suppression (VOR-S)</vt:lpstr>
      <vt:lpstr>VOR Suppresion (VOR-S) Assessment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Vestibulo-Spinal Reflex</dc:title>
  <dc:creator>Markus Schreyre</dc:creator>
  <cp:lastModifiedBy>Markus Schreyre</cp:lastModifiedBy>
  <cp:revision>2</cp:revision>
  <dcterms:created xsi:type="dcterms:W3CDTF">2024-06-01T18:52:52Z</dcterms:created>
  <dcterms:modified xsi:type="dcterms:W3CDTF">2024-06-23T22:04:33Z</dcterms:modified>
</cp:coreProperties>
</file>